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57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442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4D97A4-F2D6-1A51-94D4-5EDB41997B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953A483-C3C6-B705-7958-7A771DD950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6B05DC-7878-B381-D404-18EDCC564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DC095-2D1D-410B-80BA-9A7B78D749F8}" type="datetimeFigureOut">
              <a:rPr lang="zh-CN" altLang="en-US" smtClean="0"/>
              <a:t>2024-02-01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4A86EF-4AAB-A556-C47B-F7E86DE3E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406972-AB5B-415D-0389-580207BD5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97187-7E10-4DCF-B2BC-EE3E5166E0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121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708E69-8576-2CDF-8384-425D79320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0F175B2-BBB8-5C1A-2323-14DB34073B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576EAA-7D25-293A-820D-2DF5E6673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DC095-2D1D-410B-80BA-9A7B78D749F8}" type="datetimeFigureOut">
              <a:rPr lang="zh-CN" altLang="en-US" smtClean="0"/>
              <a:t>2024-02-01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B2E70F-D8F1-4679-1D82-A6EB4E391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1140A8-DD91-808B-896D-85D1BE3A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97187-7E10-4DCF-B2BC-EE3E5166E0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4745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25D8938-6D90-27AE-9629-879B930C15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9356225-F404-A039-9CED-FCC2D6FB90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638DE4-F527-C4DC-7CEC-042B91FD5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DC095-2D1D-410B-80BA-9A7B78D749F8}" type="datetimeFigureOut">
              <a:rPr lang="zh-CN" altLang="en-US" smtClean="0"/>
              <a:t>2024-02-01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EEE6D0-83C0-A938-3453-6C6534F06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4CDC84-8888-872C-EA3B-77F86F104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97187-7E10-4DCF-B2BC-EE3E5166E0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654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0F8DCC-6E2E-030C-F7FF-461B159E6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03286F-32C8-8DB3-4E88-37B53BE48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042813-DEEA-0D23-40F3-784EC5FE5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DC095-2D1D-410B-80BA-9A7B78D749F8}" type="datetimeFigureOut">
              <a:rPr lang="zh-CN" altLang="en-US" smtClean="0"/>
              <a:t>2024-02-01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660774-F082-194C-826D-3FE5F2281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1850CF-C93D-F29C-BB9D-0D25C2450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97187-7E10-4DCF-B2BC-EE3E5166E0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825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F5C065-3361-A271-2727-9181011A1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E6C7D7-143F-D324-16D8-ED7AA24DB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B75EAC-09CE-7FC7-79DF-92F3C5228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DC095-2D1D-410B-80BA-9A7B78D749F8}" type="datetimeFigureOut">
              <a:rPr lang="zh-CN" altLang="en-US" smtClean="0"/>
              <a:t>2024-02-01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7461AE-CC7C-B580-E0F8-2A59AFAFF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AD01C2-5056-FF7E-49DA-7904D98A3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97187-7E10-4DCF-B2BC-EE3E5166E0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607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87E09B-D5DF-572C-BC29-7ECF1EBEA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A7EDB5-C1B4-0F61-052B-CA08B18C2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BBE013-F304-0981-C908-07FA281646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71185C-AABA-7D7C-2021-2892172A5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DC095-2D1D-410B-80BA-9A7B78D749F8}" type="datetimeFigureOut">
              <a:rPr lang="zh-CN" altLang="en-US" smtClean="0"/>
              <a:t>2024-02-01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902E365-0A8B-560B-7F44-23F44F540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C38EAB-4646-55BF-25E7-726C1964B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97187-7E10-4DCF-B2BC-EE3E5166E0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0762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E70F76-916D-A23C-EA18-B1C07963D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0D0318-7F6C-C589-4D3E-933DAC10D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51C90CD-4189-19A1-5533-03163915D2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DA3CB4B-2BD8-917B-5B8A-E2374D507E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EB89CA3-076A-FD38-BDCC-8DF83CB3B3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A12B544-297D-51A1-7A8E-FF9A69364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DC095-2D1D-410B-80BA-9A7B78D749F8}" type="datetimeFigureOut">
              <a:rPr lang="zh-CN" altLang="en-US" smtClean="0"/>
              <a:t>2024-02-01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2F98A71-0395-1E36-E0A8-77BC648C6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73779E2-7F79-850B-E5D5-1ED7783DA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97187-7E10-4DCF-B2BC-EE3E5166E0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438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EDC64A-95B8-FE07-935D-E2BA50A45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45A18F3-B63F-ACCE-1C8C-941FA8F15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DC095-2D1D-410B-80BA-9A7B78D749F8}" type="datetimeFigureOut">
              <a:rPr lang="zh-CN" altLang="en-US" smtClean="0"/>
              <a:t>2024-02-01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FA78B26-5D5C-029F-5118-D6292D154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3227C65-E7F7-EB9B-87A4-25EEDAF1A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97187-7E10-4DCF-B2BC-EE3E5166E0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86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E3CD297-1E2C-5038-D89B-F00437C42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DC095-2D1D-410B-80BA-9A7B78D749F8}" type="datetimeFigureOut">
              <a:rPr lang="zh-CN" altLang="en-US" smtClean="0"/>
              <a:t>2024-02-01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DB662AF-070C-AEE5-703B-D39ACE102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39B0E1-59DA-E926-94A2-64DE373AB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97187-7E10-4DCF-B2BC-EE3E5166E0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378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74335-08B9-9BB5-55AC-B8C0363C1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E0FDFE-C7C4-7FAB-E835-8E4A3AF1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044F4D8-41F6-CEE7-A12B-49E14A925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93A9A8C-1414-33FD-41C3-7AE11AB27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DC095-2D1D-410B-80BA-9A7B78D749F8}" type="datetimeFigureOut">
              <a:rPr lang="zh-CN" altLang="en-US" smtClean="0"/>
              <a:t>2024-02-01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F83851-F671-6D77-3C5B-101D80720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04A2C2-69C2-5EE3-43D1-955E541A7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97187-7E10-4DCF-B2BC-EE3E5166E0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23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2720B5-E611-4DA4-2B8F-29E70949A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2B918F9-568A-2EBE-72A5-051824EAFB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1ED0408-B1B5-C007-0166-2C39D798B7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BD0A27-A9F6-8CAA-EE2E-D5DFB6B3C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DC095-2D1D-410B-80BA-9A7B78D749F8}" type="datetimeFigureOut">
              <a:rPr lang="zh-CN" altLang="en-US" smtClean="0"/>
              <a:t>2024-02-01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4DFDDB1-8E2D-A2C2-12D1-B874FE061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4EEDA81-BC3E-FC0E-4DB6-9EBCFD4A4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97187-7E10-4DCF-B2BC-EE3E5166E0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718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261C331-B10F-B701-79E2-D5DD6F05D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AE8A9F-FB9D-0C30-EEC4-C938CC6D9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E3F165-1239-5811-CDA5-CF270CA6C5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DC095-2D1D-410B-80BA-9A7B78D749F8}" type="datetimeFigureOut">
              <a:rPr lang="zh-CN" altLang="en-US" smtClean="0"/>
              <a:t>2024-02-01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C8FDFF-2E11-2D82-6E3D-C5B93B61D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A3A13C-B736-FFF4-B08E-0DAF230615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F97187-7E10-4DCF-B2BC-EE3E5166E0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068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EB3493-E33E-2D69-04D3-335FACDEB9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3405" y="1205681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5400" b="1" dirty="0">
                <a:latin typeface="黑体" panose="02010609060101010101" pitchFamily="49" charset="-122"/>
                <a:ea typeface="黑体" panose="02010609060101010101" pitchFamily="49" charset="-122"/>
              </a:rPr>
              <a:t>数字逻辑综合实验</a:t>
            </a:r>
            <a:br>
              <a:rPr lang="en-US" altLang="zh-CN" sz="5400" b="1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5400" b="1" dirty="0">
                <a:latin typeface="黑体" panose="02010609060101010101" pitchFamily="49" charset="-122"/>
                <a:ea typeface="黑体" panose="02010609060101010101" pitchFamily="49" charset="-122"/>
              </a:rPr>
              <a:t>FPGA </a:t>
            </a:r>
            <a:r>
              <a:rPr lang="zh-CN" altLang="en-US" sz="5400" b="1" dirty="0">
                <a:latin typeface="黑体" panose="02010609060101010101" pitchFamily="49" charset="-122"/>
                <a:ea typeface="黑体" panose="02010609060101010101" pitchFamily="49" charset="-122"/>
              </a:rPr>
              <a:t>数字华容道小游戏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023FBC-9546-08EC-191E-1B87C4F17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67" y="236852"/>
            <a:ext cx="918029" cy="918029"/>
          </a:xfrm>
          <a:prstGeom prst="rect">
            <a:avLst/>
          </a:prstGeom>
        </p:spPr>
      </p:pic>
      <p:sp>
        <p:nvSpPr>
          <p:cNvPr id="6" name="副标题 5">
            <a:extLst>
              <a:ext uri="{FF2B5EF4-FFF2-40B4-BE49-F238E27FC236}">
                <a16:creationId xmlns:a16="http://schemas.microsoft.com/office/drawing/2014/main" id="{3574E7DC-101B-6AB3-817C-A595AA4B1F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274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150AB35-180A-F91B-A1DC-5B7FBE94F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079" y="217547"/>
            <a:ext cx="2532184" cy="1025099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实验步骤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CF011EA-9934-8E00-77B3-921B16D5C1D6}"/>
              </a:ext>
            </a:extLst>
          </p:cNvPr>
          <p:cNvSpPr txBox="1"/>
          <p:nvPr/>
        </p:nvSpPr>
        <p:spPr>
          <a:xfrm>
            <a:off x="1031633" y="1242646"/>
            <a:ext cx="10257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键盘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1" name="图片 1">
            <a:extLst>
              <a:ext uri="{FF2B5EF4-FFF2-40B4-BE49-F238E27FC236}">
                <a16:creationId xmlns:a16="http://schemas.microsoft.com/office/drawing/2014/main" id="{157DD28F-D333-DBFF-A2EB-B9896A3FE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37" y="2138905"/>
            <a:ext cx="5443691" cy="228747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图片 1">
            <a:extLst>
              <a:ext uri="{FF2B5EF4-FFF2-40B4-BE49-F238E27FC236}">
                <a16:creationId xmlns:a16="http://schemas.microsoft.com/office/drawing/2014/main" id="{B3EE92C0-1E99-0FE0-20BD-85309B879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555" y="1370148"/>
            <a:ext cx="6891611" cy="411770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22A5F9E-F74D-C7E7-DB1C-F85F5FC1E6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67" y="236852"/>
            <a:ext cx="918029" cy="91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1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150AB35-180A-F91B-A1DC-5B7FBE94F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079" y="217547"/>
            <a:ext cx="2532184" cy="1025099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实验步骤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8178F5E-7B53-4AB1-3C73-9C0CE31FE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93" y="1825189"/>
            <a:ext cx="4894262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CF011EA-9934-8E00-77B3-921B16D5C1D6}"/>
              </a:ext>
            </a:extLst>
          </p:cNvPr>
          <p:cNvSpPr txBox="1"/>
          <p:nvPr/>
        </p:nvSpPr>
        <p:spPr>
          <a:xfrm>
            <a:off x="1031632" y="1242646"/>
            <a:ext cx="21335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MP3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4" name="图片 1">
            <a:extLst>
              <a:ext uri="{FF2B5EF4-FFF2-40B4-BE49-F238E27FC236}">
                <a16:creationId xmlns:a16="http://schemas.microsoft.com/office/drawing/2014/main" id="{46B3424B-D0DA-D37A-1E25-9E999B128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881" y="1425932"/>
            <a:ext cx="3549650" cy="435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图片 1">
            <a:extLst>
              <a:ext uri="{FF2B5EF4-FFF2-40B4-BE49-F238E27FC236}">
                <a16:creationId xmlns:a16="http://schemas.microsoft.com/office/drawing/2014/main" id="{75A9778E-3D29-61A1-BDDF-C9723363F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230" y="1725176"/>
            <a:ext cx="1349375" cy="375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451DC4A-CF9C-F21A-692E-CDB57E87FF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67" y="236852"/>
            <a:ext cx="918029" cy="91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8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150AB35-180A-F91B-A1DC-5B7FBE94F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079" y="217547"/>
            <a:ext cx="2532184" cy="1025099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实验步骤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CF011EA-9934-8E00-77B3-921B16D5C1D6}"/>
              </a:ext>
            </a:extLst>
          </p:cNvPr>
          <p:cNvSpPr txBox="1"/>
          <p:nvPr/>
        </p:nvSpPr>
        <p:spPr>
          <a:xfrm>
            <a:off x="1031632" y="1242646"/>
            <a:ext cx="21335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数码管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FE46C1-E151-FE1B-414F-14FE0E94A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2" y="1765866"/>
            <a:ext cx="11849101" cy="2845123"/>
          </a:xfrm>
          <a:prstGeom prst="rect">
            <a:avLst/>
          </a:prstGeom>
        </p:spPr>
      </p:pic>
      <p:pic>
        <p:nvPicPr>
          <p:cNvPr id="9218" name="图片 1">
            <a:extLst>
              <a:ext uri="{FF2B5EF4-FFF2-40B4-BE49-F238E27FC236}">
                <a16:creationId xmlns:a16="http://schemas.microsoft.com/office/drawing/2014/main" id="{59D21DE9-FC0C-8375-D70B-C4368F4ED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76" b="946"/>
          <a:stretch>
            <a:fillRect/>
          </a:stretch>
        </p:blipFill>
        <p:spPr bwMode="auto">
          <a:xfrm>
            <a:off x="2371951" y="4747808"/>
            <a:ext cx="7306582" cy="148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85F6D13-0A66-30DF-94EE-E92697990F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67" y="236852"/>
            <a:ext cx="918029" cy="91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7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089B592-4E7A-0C4C-1EF8-A4A955279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67" y="236852"/>
            <a:ext cx="918029" cy="918029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E593E22-3559-CC6F-72C9-F9789B80A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079" y="217547"/>
            <a:ext cx="5044550" cy="1025099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经验分享与课程体会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A0D6A5D-FF39-BAB3-668F-B828E31DB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629" y="1426028"/>
            <a:ext cx="8650514" cy="486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404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1">
            <a:extLst>
              <a:ext uri="{FF2B5EF4-FFF2-40B4-BE49-F238E27FC236}">
                <a16:creationId xmlns:a16="http://schemas.microsoft.com/office/drawing/2014/main" id="{C3D319FB-A601-0236-8F13-6E1A657F3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037" y="1295400"/>
            <a:ext cx="9234964" cy="5152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388EE065-8FBA-9F5B-9133-E232BCEE4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078" y="217547"/>
            <a:ext cx="4853353" cy="1025099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作品介绍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BF7FF0E-9D25-F658-36D1-CF8DAD5B4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67" y="236852"/>
            <a:ext cx="918029" cy="91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365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88EE065-8FBA-9F5B-9133-E232BCEE4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078" y="217547"/>
            <a:ext cx="4853353" cy="1025099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作品介绍</a:t>
            </a:r>
          </a:p>
        </p:txBody>
      </p:sp>
      <p:pic>
        <p:nvPicPr>
          <p:cNvPr id="3074" name="图片 1">
            <a:extLst>
              <a:ext uri="{FF2B5EF4-FFF2-40B4-BE49-F238E27FC236}">
                <a16:creationId xmlns:a16="http://schemas.microsoft.com/office/drawing/2014/main" id="{E37F99B5-2B2D-FC0D-5022-8F13AC3BD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1" y="1687286"/>
            <a:ext cx="12040298" cy="4424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C4CEB70-B364-9ABB-0151-833E5FBA4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67" y="236852"/>
            <a:ext cx="918029" cy="91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631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59E5B5-1660-CF1F-B3DA-2B2F1C343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078" y="217547"/>
            <a:ext cx="4853353" cy="1025099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作品组成与实验方法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BC20AE-5420-3F8B-C681-29D37A39A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78" y="1515791"/>
            <a:ext cx="7059755" cy="4802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9C13C1E-B1A0-97AB-5D0D-DC77B94B0A77}"/>
              </a:ext>
            </a:extLst>
          </p:cNvPr>
          <p:cNvSpPr txBox="1"/>
          <p:nvPr/>
        </p:nvSpPr>
        <p:spPr>
          <a:xfrm>
            <a:off x="8088923" y="2370965"/>
            <a:ext cx="21453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VS1003B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—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MP3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432A8B1-4981-A44E-6B85-3B2084B1C3B5}"/>
              </a:ext>
            </a:extLst>
          </p:cNvPr>
          <p:cNvSpPr txBox="1"/>
          <p:nvPr/>
        </p:nvSpPr>
        <p:spPr>
          <a:xfrm>
            <a:off x="8088923" y="4692134"/>
            <a:ext cx="1843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COMPRQ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键盘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812445-F2D4-A9F9-3649-50233B07893A}"/>
              </a:ext>
            </a:extLst>
          </p:cNvPr>
          <p:cNvSpPr txBox="1"/>
          <p:nvPr/>
        </p:nvSpPr>
        <p:spPr>
          <a:xfrm>
            <a:off x="5991263" y="675511"/>
            <a:ext cx="1537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VGA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显示器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96632A6-E82E-6A82-C3AD-3E345C403419}"/>
              </a:ext>
            </a:extLst>
          </p:cNvPr>
          <p:cNvSpPr txBox="1"/>
          <p:nvPr/>
        </p:nvSpPr>
        <p:spPr>
          <a:xfrm>
            <a:off x="8088923" y="3684297"/>
            <a:ext cx="2016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NEXYS4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开发板</a:t>
            </a:r>
            <a:endParaRPr lang="zh-CN" altLang="en-US" b="1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DD50145-8FEB-DDA4-1F3D-132047E3BCEE}"/>
              </a:ext>
            </a:extLst>
          </p:cNvPr>
          <p:cNvCxnSpPr>
            <a:cxnSpLocks/>
          </p:cNvCxnSpPr>
          <p:nvPr/>
        </p:nvCxnSpPr>
        <p:spPr>
          <a:xfrm flipH="1">
            <a:off x="5287879" y="971479"/>
            <a:ext cx="578517" cy="8076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0017AD5-BD76-EA8A-3704-A709B43BA9FB}"/>
              </a:ext>
            </a:extLst>
          </p:cNvPr>
          <p:cNvCxnSpPr>
            <a:cxnSpLocks/>
          </p:cNvCxnSpPr>
          <p:nvPr/>
        </p:nvCxnSpPr>
        <p:spPr>
          <a:xfrm flipH="1">
            <a:off x="5345723" y="2672862"/>
            <a:ext cx="2719754" cy="6740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E41286E-262A-25D6-74CF-BBD7C8636E0C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7146758" y="3808328"/>
            <a:ext cx="942165" cy="606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9868C488-ACAC-3954-405E-4C6DA05922DD}"/>
              </a:ext>
            </a:extLst>
          </p:cNvPr>
          <p:cNvCxnSpPr>
            <a:cxnSpLocks/>
          </p:cNvCxnSpPr>
          <p:nvPr/>
        </p:nvCxnSpPr>
        <p:spPr>
          <a:xfrm flipH="1" flipV="1">
            <a:off x="5345723" y="4692134"/>
            <a:ext cx="2719754" cy="1764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665BD738-85CC-1FCD-38CC-096E5105360A}"/>
              </a:ext>
            </a:extLst>
          </p:cNvPr>
          <p:cNvSpPr txBox="1"/>
          <p:nvPr/>
        </p:nvSpPr>
        <p:spPr>
          <a:xfrm>
            <a:off x="7669514" y="379604"/>
            <a:ext cx="2523083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分辨率</a:t>
            </a:r>
            <a:r>
              <a:rPr lang="zh-CN" altLang="en-US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640 * 480</a:t>
            </a:r>
            <a:endParaRPr lang="en-US" altLang="zh-CN" sz="1800" b="1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刷新率</a:t>
            </a:r>
            <a:r>
              <a:rPr lang="zh-CN" altLang="en-US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60hz</a:t>
            </a:r>
            <a:endParaRPr lang="en-US" altLang="zh-CN" sz="1800" b="1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对应时钟频率</a:t>
            </a:r>
            <a:r>
              <a:rPr lang="zh-CN" altLang="en-US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25Mhz</a:t>
            </a:r>
            <a:endParaRPr lang="zh-CN" altLang="en-US" b="1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2015243-DCAE-B330-244C-8D91276B60BE}"/>
              </a:ext>
            </a:extLst>
          </p:cNvPr>
          <p:cNvSpPr txBox="1"/>
          <p:nvPr/>
        </p:nvSpPr>
        <p:spPr>
          <a:xfrm>
            <a:off x="10022306" y="2298503"/>
            <a:ext cx="1585854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MIDI</a:t>
            </a:r>
            <a:r>
              <a:rPr lang="zh-CN" altLang="en-US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流文件</a:t>
            </a:r>
            <a:endParaRPr lang="en-US" altLang="zh-CN" sz="1800" b="1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音频播放</a:t>
            </a:r>
            <a:endParaRPr lang="zh-CN" altLang="en-US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6A77AAA-9EA2-2CBE-2232-3EEFFEDFE3D3}"/>
              </a:ext>
            </a:extLst>
          </p:cNvPr>
          <p:cNvSpPr txBox="1"/>
          <p:nvPr/>
        </p:nvSpPr>
        <p:spPr>
          <a:xfrm>
            <a:off x="10022306" y="3346883"/>
            <a:ext cx="1585854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b="1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Digilent</a:t>
            </a:r>
            <a:r>
              <a:rPr lang="en-US" altLang="zh-CN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多孔现场可编程</a:t>
            </a:r>
            <a:endParaRPr lang="en-US" altLang="zh-CN" b="1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门列阵开发板</a:t>
            </a:r>
            <a:endParaRPr lang="zh-CN" altLang="en-US" b="1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8D810BA-B045-7D4D-9556-13E1FF71B46B}"/>
              </a:ext>
            </a:extLst>
          </p:cNvPr>
          <p:cNvSpPr txBox="1"/>
          <p:nvPr/>
        </p:nvSpPr>
        <p:spPr>
          <a:xfrm>
            <a:off x="10022306" y="4491889"/>
            <a:ext cx="1585854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SPI</a:t>
            </a:r>
            <a:r>
              <a:rPr lang="zh-CN" altLang="en-US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协议</a:t>
            </a:r>
            <a:endParaRPr lang="en-US" altLang="zh-CN" b="1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PS/2</a:t>
            </a:r>
          </a:p>
          <a:p>
            <a:r>
              <a:rPr lang="en-US" altLang="zh-CN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USB</a:t>
            </a:r>
            <a:r>
              <a:rPr lang="zh-CN" altLang="zh-CN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接口</a:t>
            </a:r>
            <a:endParaRPr lang="en-US" altLang="zh-CN" b="1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有线</a:t>
            </a:r>
            <a:endParaRPr lang="zh-CN" altLang="en-US" b="1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785F8A99-F143-B415-385B-D24C9F9FE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67" y="236852"/>
            <a:ext cx="918029" cy="91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00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25" grpId="0" animBg="1"/>
      <p:bldP spid="26" grpId="0" animBg="1"/>
      <p:bldP spid="29" grpId="0" animBg="1"/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B52A331-923C-6462-FBCF-332C2BF7A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078" y="217547"/>
            <a:ext cx="4853353" cy="1025099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作品组成与实验方法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F3D55E1-E873-A7E4-F064-44EEB1DC5A34}"/>
              </a:ext>
            </a:extLst>
          </p:cNvPr>
          <p:cNvSpPr txBox="1"/>
          <p:nvPr/>
        </p:nvSpPr>
        <p:spPr>
          <a:xfrm>
            <a:off x="746267" y="1263279"/>
            <a:ext cx="6947927" cy="11156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SzPts val="1200"/>
            </a:pPr>
            <a:r>
              <a:rPr lang="zh-CN" altLang="zh-CN" sz="2400" b="1" kern="100" dirty="0">
                <a:effectLst/>
                <a:latin typeface="宋体" panose="02010600030101010101" pitchFamily="2" charset="-122"/>
                <a:ea typeface="黑体" panose="02010609060101010101" pitchFamily="49" charset="-122"/>
              </a:rPr>
              <a:t>实验语言：</a:t>
            </a:r>
            <a:r>
              <a:rPr lang="en-US" altLang="zh-CN" sz="20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Verilog</a:t>
            </a:r>
            <a:r>
              <a:rPr lang="zh-CN" altLang="zh-CN" sz="20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、（</a:t>
            </a:r>
            <a:r>
              <a:rPr lang="en-US" altLang="zh-CN" sz="20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C++</a:t>
            </a:r>
            <a:r>
              <a:rPr lang="zh-CN" altLang="zh-CN" sz="20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20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MATLAB</a:t>
            </a:r>
            <a:r>
              <a:rPr lang="zh-CN" altLang="zh-CN" sz="20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作为脚本语言）</a:t>
            </a:r>
          </a:p>
          <a:p>
            <a:pPr lvl="0" algn="just">
              <a:lnSpc>
                <a:spcPct val="150000"/>
              </a:lnSpc>
              <a:buSzPts val="1200"/>
            </a:pPr>
            <a:r>
              <a:rPr lang="zh-CN" altLang="zh-CN" sz="2400" b="1" kern="100" dirty="0">
                <a:effectLst/>
                <a:latin typeface="宋体" panose="02010600030101010101" pitchFamily="2" charset="-122"/>
                <a:ea typeface="黑体" panose="02010609060101010101" pitchFamily="49" charset="-122"/>
              </a:rPr>
              <a:t>开发环境：</a:t>
            </a:r>
            <a:r>
              <a:rPr lang="en-US" altLang="zh-CN" sz="2000" b="1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Vivado</a:t>
            </a:r>
            <a:r>
              <a:rPr lang="en-US" altLang="zh-CN" sz="20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2016.2</a:t>
            </a:r>
            <a:r>
              <a:rPr lang="zh-CN" altLang="zh-CN" sz="20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Visual Studio Code</a:t>
            </a:r>
            <a:endParaRPr lang="zh-CN" altLang="zh-CN" sz="1800" b="1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0B9BEB7-3978-D160-D4B3-1FC77EEE8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67" y="2723620"/>
            <a:ext cx="3747528" cy="345925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85637AC-B871-BCF7-330A-8F72CD7ED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603" y="2723620"/>
            <a:ext cx="5477201" cy="356288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03A53EA-D102-7977-49D5-D45AEBD50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041" y="323905"/>
            <a:ext cx="1168452" cy="118931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51B0124-100B-68FD-6A75-8A78CD7E0C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3005" y="334446"/>
            <a:ext cx="1085597" cy="118931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3399E42-F3CF-458D-9CA7-2551D12809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2218" y="323904"/>
            <a:ext cx="1101470" cy="118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6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847E5E80-7E71-3BC5-56BD-D1C993D3A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079" y="217547"/>
            <a:ext cx="2532184" cy="1025099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实验步骤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AB9CB1D-8B14-48F7-3B35-A7743AF9C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172" y="2691336"/>
            <a:ext cx="4585413" cy="31498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F66147B-71FD-A2E8-BAD5-50AE3AF5D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818" y="424961"/>
            <a:ext cx="6612162" cy="18727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04F87DB-D5CF-5CE0-2285-5F0756B01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34" y="2691336"/>
            <a:ext cx="5773998" cy="12189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7BB333F-5D4F-C285-BEAA-F15530B17F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9388" y="4201637"/>
            <a:ext cx="4585413" cy="22314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1DF88D4-E9F6-98C7-87D7-D142EC286A96}"/>
              </a:ext>
            </a:extLst>
          </p:cNvPr>
          <p:cNvSpPr txBox="1"/>
          <p:nvPr/>
        </p:nvSpPr>
        <p:spPr>
          <a:xfrm>
            <a:off x="8874370" y="1176676"/>
            <a:ext cx="149469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From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华为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1E7E5B8-228D-3994-D374-C6B9637F91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67" y="236852"/>
            <a:ext cx="918029" cy="91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4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816B729-B362-82DB-58F9-83D146DED2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1"/>
          <a:stretch/>
        </p:blipFill>
        <p:spPr>
          <a:xfrm>
            <a:off x="791620" y="1687815"/>
            <a:ext cx="5734850" cy="27247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D1C0FD26-9E27-2D42-5B7A-925A347F1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079" y="217547"/>
            <a:ext cx="2532184" cy="1025099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实验步骤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1ABA92C-C069-DCB9-F8B0-2469333AE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598" y="982759"/>
            <a:ext cx="4233323" cy="480646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8CB8E9E-485B-80B3-082B-4EFAE380E7A1}"/>
              </a:ext>
            </a:extLst>
          </p:cNvPr>
          <p:cNvSpPr txBox="1"/>
          <p:nvPr/>
        </p:nvSpPr>
        <p:spPr>
          <a:xfrm>
            <a:off x="2772509" y="4529476"/>
            <a:ext cx="19225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Vivado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测试项目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A11DD71-AA06-0F1D-D447-B365997B51D8}"/>
              </a:ext>
            </a:extLst>
          </p:cNvPr>
          <p:cNvSpPr txBox="1"/>
          <p:nvPr/>
        </p:nvSpPr>
        <p:spPr>
          <a:xfrm>
            <a:off x="8604091" y="5875241"/>
            <a:ext cx="19225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TestBench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模块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CE7FE01-73F0-E282-D9C8-DA0D3AD93B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67" y="236852"/>
            <a:ext cx="918029" cy="91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5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1847A8FA-691C-C27E-2CF7-CAEFCE4CC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952" y="1242646"/>
            <a:ext cx="6243141" cy="4905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0150AB35-180A-F91B-A1DC-5B7FBE94F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079" y="217547"/>
            <a:ext cx="2532184" cy="1025099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实验步骤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9DA6900-C571-E33D-0B6D-FC479B55C2A1}"/>
              </a:ext>
            </a:extLst>
          </p:cNvPr>
          <p:cNvSpPr txBox="1"/>
          <p:nvPr/>
        </p:nvSpPr>
        <p:spPr>
          <a:xfrm>
            <a:off x="5375033" y="6148356"/>
            <a:ext cx="18405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游戏框架构思图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2C1DE8A-6649-6C98-D630-CCCC96F87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67" y="236852"/>
            <a:ext cx="918029" cy="91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9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150AB35-180A-F91B-A1DC-5B7FBE94F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079" y="217547"/>
            <a:ext cx="2532184" cy="1025099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实验步骤</a:t>
            </a:r>
          </a:p>
        </p:txBody>
      </p:sp>
      <p:pic>
        <p:nvPicPr>
          <p:cNvPr id="6146" name="图片 1">
            <a:extLst>
              <a:ext uri="{FF2B5EF4-FFF2-40B4-BE49-F238E27FC236}">
                <a16:creationId xmlns:a16="http://schemas.microsoft.com/office/drawing/2014/main" id="{9F836E5D-1B71-E09F-6E53-E5150A5B8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32" y="1954274"/>
            <a:ext cx="8950493" cy="372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BD9E44A-E411-9231-DAB2-207B500BBB12}"/>
              </a:ext>
            </a:extLst>
          </p:cNvPr>
          <p:cNvSpPr/>
          <p:nvPr/>
        </p:nvSpPr>
        <p:spPr>
          <a:xfrm>
            <a:off x="9114693" y="3376246"/>
            <a:ext cx="797170" cy="3985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450A334-1200-806B-3FD2-AA4353E6C973}"/>
              </a:ext>
            </a:extLst>
          </p:cNvPr>
          <p:cNvSpPr txBox="1"/>
          <p:nvPr/>
        </p:nvSpPr>
        <p:spPr>
          <a:xfrm>
            <a:off x="1031632" y="1242646"/>
            <a:ext cx="21335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VGA</a:t>
            </a:r>
            <a:r>
              <a:rPr lang="zh-CN" altLang="en-US" sz="2800" b="1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显示器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C6CECF4B-A4E0-BD4C-FD26-B46837B32F54}"/>
              </a:ext>
            </a:extLst>
          </p:cNvPr>
          <p:cNvSpPr/>
          <p:nvPr/>
        </p:nvSpPr>
        <p:spPr>
          <a:xfrm>
            <a:off x="1119552" y="3828142"/>
            <a:ext cx="2045679" cy="36693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8509113-1F2D-1E0C-8B28-9A58ED04283D}"/>
              </a:ext>
            </a:extLst>
          </p:cNvPr>
          <p:cNvSpPr/>
          <p:nvPr/>
        </p:nvSpPr>
        <p:spPr>
          <a:xfrm>
            <a:off x="1119552" y="4279480"/>
            <a:ext cx="2045679" cy="36693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28DBD85-88A7-AA20-37ED-3901C5FB4C7B}"/>
              </a:ext>
            </a:extLst>
          </p:cNvPr>
          <p:cNvSpPr/>
          <p:nvPr/>
        </p:nvSpPr>
        <p:spPr>
          <a:xfrm>
            <a:off x="1119552" y="3356111"/>
            <a:ext cx="2045679" cy="36693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1E3EEF7-1D38-28CC-8524-10456827C051}"/>
              </a:ext>
            </a:extLst>
          </p:cNvPr>
          <p:cNvSpPr/>
          <p:nvPr/>
        </p:nvSpPr>
        <p:spPr>
          <a:xfrm>
            <a:off x="3475264" y="4708071"/>
            <a:ext cx="1334861" cy="35922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6D742E0-B99B-AA97-C9B9-2DE26E869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67" y="236852"/>
            <a:ext cx="918029" cy="91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0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10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129</Words>
  <Application>Microsoft Office PowerPoint</Application>
  <PresentationFormat>宽屏</PresentationFormat>
  <Paragraphs>38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等线</vt:lpstr>
      <vt:lpstr>等线 Light</vt:lpstr>
      <vt:lpstr>黑体</vt:lpstr>
      <vt:lpstr>宋体</vt:lpstr>
      <vt:lpstr>Arial</vt:lpstr>
      <vt:lpstr>Times New Roman</vt:lpstr>
      <vt:lpstr>Office 主题​​</vt:lpstr>
      <vt:lpstr>数字逻辑综合实验 FPGA 数字华容道小游戏</vt:lpstr>
      <vt:lpstr>作品介绍</vt:lpstr>
      <vt:lpstr>作品介绍</vt:lpstr>
      <vt:lpstr>作品组成与实验方法</vt:lpstr>
      <vt:lpstr>作品组成与实验方法</vt:lpstr>
      <vt:lpstr>实验步骤</vt:lpstr>
      <vt:lpstr>实验步骤</vt:lpstr>
      <vt:lpstr>实验步骤</vt:lpstr>
      <vt:lpstr>实验步骤</vt:lpstr>
      <vt:lpstr>实验步骤</vt:lpstr>
      <vt:lpstr>实验步骤</vt:lpstr>
      <vt:lpstr>实验步骤</vt:lpstr>
      <vt:lpstr>经验分享与课程体会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yuante</dc:creator>
  <cp:lastModifiedBy>yuante li</cp:lastModifiedBy>
  <cp:revision>4</cp:revision>
  <dcterms:created xsi:type="dcterms:W3CDTF">2023-02-17T04:50:39Z</dcterms:created>
  <dcterms:modified xsi:type="dcterms:W3CDTF">2024-02-01T02:34:11Z</dcterms:modified>
</cp:coreProperties>
</file>